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62" d="100"/>
          <a:sy n="62" d="100"/>
        </p:scale>
        <p:origin x="82" y="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2290B2-250D-45C8-95BB-01169E0E6FE9}" type="datetimeFigureOut">
              <a:rPr lang="en-US" smtClean="0"/>
              <a:t>11/20/2020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F12DD-2E66-4177-8512-98C19DD80BB3}" type="slidenum">
              <a:rPr lang="en-US" smtClean="0"/>
              <a:t>‹#›</a:t>
            </a:fld>
            <a:endParaRPr lang="en-US"/>
          </a:p>
        </p:txBody>
      </p:sp>
    </p:spTree>
    <p:extLst>
      <p:ext uri="{BB962C8B-B14F-4D97-AF65-F5344CB8AC3E}">
        <p14:creationId xmlns:p14="http://schemas.microsoft.com/office/powerpoint/2010/main" val="77769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https://www.youtube.com/watch?v=7iaQBIncj4M</a:t>
            </a:r>
          </a:p>
        </p:txBody>
      </p:sp>
      <p:sp>
        <p:nvSpPr>
          <p:cNvPr id="4" name="Slide Number Placeholder 3"/>
          <p:cNvSpPr>
            <a:spLocks noGrp="1"/>
          </p:cNvSpPr>
          <p:nvPr>
            <p:ph type="sldNum" sz="quarter" idx="10"/>
          </p:nvPr>
        </p:nvSpPr>
        <p:spPr/>
        <p:txBody>
          <a:bodyPr/>
          <a:lstStyle/>
          <a:p>
            <a:fld id="{ED668C0F-9A2E-4AE4-85F3-CFEFFF9B4C21}" type="slidenum">
              <a:rPr lang="en-US" smtClean="0"/>
              <a:t>2</a:t>
            </a:fld>
            <a:endParaRPr lang="en-US"/>
          </a:p>
        </p:txBody>
      </p:sp>
    </p:spTree>
    <p:extLst>
      <p:ext uri="{BB962C8B-B14F-4D97-AF65-F5344CB8AC3E}">
        <p14:creationId xmlns:p14="http://schemas.microsoft.com/office/powerpoint/2010/main" val="157621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https://www.youtube.com/watch?v=7iaQBIncj4M</a:t>
            </a:r>
          </a:p>
        </p:txBody>
      </p:sp>
      <p:sp>
        <p:nvSpPr>
          <p:cNvPr id="4" name="Slide Number Placeholder 3"/>
          <p:cNvSpPr>
            <a:spLocks noGrp="1"/>
          </p:cNvSpPr>
          <p:nvPr>
            <p:ph type="sldNum" sz="quarter" idx="10"/>
          </p:nvPr>
        </p:nvSpPr>
        <p:spPr/>
        <p:txBody>
          <a:bodyPr/>
          <a:lstStyle/>
          <a:p>
            <a:fld id="{ED668C0F-9A2E-4AE4-85F3-CFEFFF9B4C21}" type="slidenum">
              <a:rPr lang="en-US" smtClean="0"/>
              <a:t>3</a:t>
            </a:fld>
            <a:endParaRPr lang="en-US"/>
          </a:p>
        </p:txBody>
      </p:sp>
    </p:spTree>
    <p:extLst>
      <p:ext uri="{BB962C8B-B14F-4D97-AF65-F5344CB8AC3E}">
        <p14:creationId xmlns:p14="http://schemas.microsoft.com/office/powerpoint/2010/main" val="47550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Reduced pain reception</a:t>
            </a:r>
          </a:p>
          <a:p>
            <a:r>
              <a:rPr lang="en-US" sz="1200" b="0" i="0" kern="1200" dirty="0">
                <a:solidFill>
                  <a:schemeClr val="tx1"/>
                </a:solidFill>
                <a:effectLst/>
                <a:latin typeface="+mn-lt"/>
                <a:ea typeface="+mn-ea"/>
                <a:cs typeface="+mn-cs"/>
              </a:rPr>
              <a:t>Essentially</a:t>
            </a:r>
            <a:r>
              <a:rPr lang="en-US" sz="1200" b="0" i="0" kern="1200" baseline="0" dirty="0">
                <a:solidFill>
                  <a:schemeClr val="tx1"/>
                </a:solidFill>
                <a:effectLst/>
                <a:latin typeface="+mn-lt"/>
                <a:ea typeface="+mn-ea"/>
                <a:cs typeface="+mn-cs"/>
              </a:rPr>
              <a:t> no homeothermy</a:t>
            </a:r>
          </a:p>
          <a:p>
            <a:r>
              <a:rPr lang="en-US" sz="1200" b="0" i="0" kern="1200" dirty="0">
                <a:solidFill>
                  <a:schemeClr val="tx1"/>
                </a:solidFill>
                <a:effectLst/>
                <a:latin typeface="+mn-lt"/>
                <a:ea typeface="+mn-ea"/>
                <a:cs typeface="+mn-cs"/>
              </a:rPr>
              <a:t>No cancer</a:t>
            </a:r>
          </a:p>
          <a:p>
            <a:r>
              <a:rPr lang="en-US" sz="1200" b="0" i="0" kern="1200" dirty="0" err="1">
                <a:solidFill>
                  <a:schemeClr val="tx1"/>
                </a:solidFill>
                <a:effectLst/>
                <a:latin typeface="+mn-lt"/>
                <a:ea typeface="+mn-ea"/>
                <a:cs typeface="+mn-cs"/>
              </a:rPr>
              <a:t>Eusociality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response to high temperatures and inflammation around sensory neurons, nerve growth factor (NGF) molecules bind to a receptor called </a:t>
            </a:r>
            <a:r>
              <a:rPr lang="en-US" sz="1200" b="0" i="0" kern="1200" dirty="0" err="1">
                <a:solidFill>
                  <a:schemeClr val="tx1"/>
                </a:solidFill>
                <a:effectLst/>
                <a:latin typeface="+mn-lt"/>
                <a:ea typeface="+mn-ea"/>
                <a:cs typeface="+mn-cs"/>
              </a:rPr>
              <a:t>TrkA</a:t>
            </a:r>
            <a:r>
              <a:rPr lang="en-US" sz="1200" b="0" i="0" kern="1200" dirty="0">
                <a:solidFill>
                  <a:schemeClr val="tx1"/>
                </a:solidFill>
                <a:effectLst/>
                <a:latin typeface="+mn-lt"/>
                <a:ea typeface="+mn-ea"/>
                <a:cs typeface="+mn-cs"/>
              </a:rPr>
              <a:t>. This kicks off a cascade of chemical signals that "sensitize" an ion channel -- called TRPV1 -- on the surface of the sensory neuron so that it opens. Once TRPV1 opens, it results in sensory nerve firing that tells the brain to register pain at temperatures that are not normally painful.”</a:t>
            </a:r>
            <a:endParaRPr lang="en-US" dirty="0"/>
          </a:p>
        </p:txBody>
      </p:sp>
      <p:sp>
        <p:nvSpPr>
          <p:cNvPr id="4" name="Slide Number Placeholder 3"/>
          <p:cNvSpPr>
            <a:spLocks noGrp="1"/>
          </p:cNvSpPr>
          <p:nvPr>
            <p:ph type="sldNum" sz="quarter" idx="10"/>
          </p:nvPr>
        </p:nvSpPr>
        <p:spPr/>
        <p:txBody>
          <a:bodyPr/>
          <a:lstStyle/>
          <a:p>
            <a:fld id="{F1618E72-7B96-452E-890F-DC98D04D9A2B}" type="slidenum">
              <a:rPr lang="en-US" smtClean="0"/>
              <a:t>16</a:t>
            </a:fld>
            <a:endParaRPr lang="en-US"/>
          </a:p>
        </p:txBody>
      </p:sp>
    </p:spTree>
    <p:extLst>
      <p:ext uri="{BB962C8B-B14F-4D97-AF65-F5344CB8AC3E}">
        <p14:creationId xmlns:p14="http://schemas.microsoft.com/office/powerpoint/2010/main" val="100376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40B1C91-BD8D-4C9D-85BE-34EFEF3740C9}"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70842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F40B1C91-BD8D-4C9D-85BE-34EFEF3740C9}"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4217287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F40B1C91-BD8D-4C9D-85BE-34EFEF3740C9}"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428718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F40B1C91-BD8D-4C9D-85BE-34EFEF3740C9}"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13876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40B1C91-BD8D-4C9D-85BE-34EFEF3740C9}"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2416019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F40B1C91-BD8D-4C9D-85BE-34EFEF3740C9}" type="datetimeFigureOut">
              <a:rPr lang="en-US" smtClean="0"/>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2155524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F40B1C91-BD8D-4C9D-85BE-34EFEF3740C9}" type="datetimeFigureOut">
              <a:rPr lang="en-US" smtClean="0"/>
              <a:t>11/20/2020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3519270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F40B1C91-BD8D-4C9D-85BE-34EFEF3740C9}" type="datetimeFigureOut">
              <a:rPr lang="en-US" smtClean="0"/>
              <a:t>11/20/2020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3020525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0B1C91-BD8D-4C9D-85BE-34EFEF3740C9}" type="datetimeFigureOut">
              <a:rPr lang="en-US" smtClean="0"/>
              <a:t>11/20/2020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450405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0B1C91-BD8D-4C9D-85BE-34EFEF3740C9}" type="datetimeFigureOut">
              <a:rPr lang="en-US" smtClean="0"/>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382132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40B1C91-BD8D-4C9D-85BE-34EFEF3740C9}" type="datetimeFigureOut">
              <a:rPr lang="en-US" smtClean="0"/>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F9979B-A67E-4FA0-ABBF-10F0608E4A23}" type="slidenum">
              <a:rPr lang="en-US" smtClean="0"/>
              <a:t>‹#›</a:t>
            </a:fld>
            <a:endParaRPr lang="en-US"/>
          </a:p>
        </p:txBody>
      </p:sp>
    </p:spTree>
    <p:extLst>
      <p:ext uri="{BB962C8B-B14F-4D97-AF65-F5344CB8AC3E}">
        <p14:creationId xmlns:p14="http://schemas.microsoft.com/office/powerpoint/2010/main" val="1197046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0B1C91-BD8D-4C9D-85BE-34EFEF3740C9}" type="datetimeFigureOut">
              <a:rPr lang="en-US" smtClean="0"/>
              <a:t>11/20/2020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F9979B-A67E-4FA0-ABBF-10F0608E4A23}" type="slidenum">
              <a:rPr lang="en-US" smtClean="0"/>
              <a:t>‹#›</a:t>
            </a:fld>
            <a:endParaRPr lang="en-US"/>
          </a:p>
        </p:txBody>
      </p:sp>
    </p:spTree>
    <p:extLst>
      <p:ext uri="{BB962C8B-B14F-4D97-AF65-F5344CB8AC3E}">
        <p14:creationId xmlns:p14="http://schemas.microsoft.com/office/powerpoint/2010/main" val="701554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5266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0250" name="Picture 10" descr="Image result for rodent jaw morph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076" y="142240"/>
            <a:ext cx="5275048" cy="671576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jerboa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 y="2540000"/>
            <a:ext cx="4111989" cy="1591927"/>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676" y="2540000"/>
            <a:ext cx="24384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african porcup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042" y="4513821"/>
            <a:ext cx="3182535" cy="2140978"/>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Image result for american porcup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 y="4310622"/>
            <a:ext cx="3396503" cy="254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58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1266" name="Picture 2" descr="Image result for rodent jaw morph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096" y="0"/>
            <a:ext cx="710390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67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2294" name="Picture 6" descr="Image result for rodent jaw morph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554602"/>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715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2296" name="Picture 8" descr="Image result for myomorphous jaw musc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840" y="2200100"/>
            <a:ext cx="8966200" cy="458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71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2290" name="Picture 2" descr="Image result for rodent jaw morph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417" y="1579880"/>
            <a:ext cx="5945244" cy="445893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animaldiversity.org/collections/contributors/anatomical_images/family_pages/rodentia/aplodontida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4" y="1579879"/>
            <a:ext cx="5945244" cy="445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06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3314" name="Picture 2" descr="https://animaldiversity.org/collections/contributors/anatomical_images/family_pages/rodentia/castorida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11" y="1554602"/>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animaldiversity.org/collections/contributors/anatomical_images/family_pages/rodentia/sciurida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540" y="1554602"/>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32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7" name="Picture 2" descr="Image result for naked mole r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0809" y="3141168"/>
            <a:ext cx="6055360" cy="340614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naked mole r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40" y="2262626"/>
            <a:ext cx="5108340" cy="337661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ars.els-cdn.com/content/image/3-s2.0-B9780080453378001522-gr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8909" y="324783"/>
            <a:ext cx="4947920" cy="273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68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iiif.elifesciences.org/lax:31157%2Felife-31157-fig5-v2.tif/full/1500,/0/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980" y="0"/>
            <a:ext cx="9177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34980" y="0"/>
            <a:ext cx="451286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20484" name="Picture 4" descr="Image result for naked mole r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0" y="2262626"/>
            <a:ext cx="5108340" cy="337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8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http://www.pnas.org/content/pnas/109/Supplement_1/10647/F1.large.jpg?width=800&amp;height=600&amp;carouse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5" y="0"/>
            <a:ext cx="6889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992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organucod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5440" y="2493836"/>
            <a:ext cx="6390640" cy="4313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“Shrews”: A Return to Form</a:t>
            </a:r>
          </a:p>
        </p:txBody>
      </p:sp>
      <p:sp>
        <p:nvSpPr>
          <p:cNvPr id="3" name="Content Placeholder 2"/>
          <p:cNvSpPr>
            <a:spLocks noGrp="1"/>
          </p:cNvSpPr>
          <p:nvPr>
            <p:ph idx="1"/>
          </p:nvPr>
        </p:nvSpPr>
        <p:spPr/>
        <p:txBody>
          <a:bodyPr/>
          <a:lstStyle/>
          <a:p>
            <a:r>
              <a:rPr lang="en-US" dirty="0"/>
              <a:t>Shrew opossums (</a:t>
            </a:r>
            <a:r>
              <a:rPr lang="en-US" dirty="0" err="1"/>
              <a:t>Metatheria</a:t>
            </a:r>
            <a:r>
              <a:rPr lang="en-US" dirty="0"/>
              <a:t>: </a:t>
            </a:r>
            <a:r>
              <a:rPr lang="en-US" dirty="0" err="1"/>
              <a:t>Paucituberculata</a:t>
            </a:r>
            <a:r>
              <a:rPr lang="en-US" dirty="0"/>
              <a:t>)</a:t>
            </a:r>
          </a:p>
          <a:p>
            <a:r>
              <a:rPr lang="en-US" dirty="0"/>
              <a:t>Elephant shrews (</a:t>
            </a:r>
            <a:r>
              <a:rPr lang="en-US" dirty="0" err="1"/>
              <a:t>Afrotheria</a:t>
            </a:r>
            <a:r>
              <a:rPr lang="en-US" dirty="0"/>
              <a:t>: </a:t>
            </a:r>
            <a:r>
              <a:rPr lang="en-US" dirty="0" err="1"/>
              <a:t>Macroscelidea</a:t>
            </a:r>
            <a:r>
              <a:rPr lang="en-US" dirty="0"/>
              <a:t>)</a:t>
            </a:r>
          </a:p>
          <a:p>
            <a:r>
              <a:rPr lang="en-US" dirty="0"/>
              <a:t>True shrews (</a:t>
            </a:r>
            <a:r>
              <a:rPr lang="en-US" dirty="0" err="1"/>
              <a:t>Laurasiatheria</a:t>
            </a:r>
            <a:r>
              <a:rPr lang="en-US" dirty="0"/>
              <a:t>: </a:t>
            </a:r>
            <a:r>
              <a:rPr lang="en-US" dirty="0" err="1"/>
              <a:t>Euliptophyla</a:t>
            </a:r>
            <a:r>
              <a:rPr lang="en-US" dirty="0"/>
              <a:t>)</a:t>
            </a:r>
          </a:p>
          <a:p>
            <a:r>
              <a:rPr lang="en-US" dirty="0"/>
              <a:t>Tree shrews (</a:t>
            </a:r>
            <a:r>
              <a:rPr lang="en-US" dirty="0" err="1"/>
              <a:t>Archonta</a:t>
            </a:r>
            <a:r>
              <a:rPr lang="en-US" dirty="0"/>
              <a:t>: </a:t>
            </a:r>
            <a:r>
              <a:rPr lang="en-US" dirty="0" err="1"/>
              <a:t>Scandentia</a:t>
            </a:r>
            <a:r>
              <a:rPr lang="en-US" dirty="0"/>
              <a:t>)</a:t>
            </a:r>
          </a:p>
        </p:txBody>
      </p:sp>
    </p:spTree>
    <p:extLst>
      <p:ext uri="{BB962C8B-B14F-4D97-AF65-F5344CB8AC3E}">
        <p14:creationId xmlns:p14="http://schemas.microsoft.com/office/powerpoint/2010/main" val="180106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a:t>
            </a:r>
            <a:r>
              <a:rPr lang="en-US" dirty="0" err="1"/>
              <a:t>Catarrhini</a:t>
            </a:r>
            <a:endParaRPr lang="en-US" dirty="0"/>
          </a:p>
        </p:txBody>
      </p:sp>
      <p:sp>
        <p:nvSpPr>
          <p:cNvPr id="3" name="Content Placeholder 2"/>
          <p:cNvSpPr>
            <a:spLocks noGrp="1"/>
          </p:cNvSpPr>
          <p:nvPr>
            <p:ph idx="1"/>
          </p:nvPr>
        </p:nvSpPr>
        <p:spPr/>
        <p:txBody>
          <a:bodyPr/>
          <a:lstStyle/>
          <a:p>
            <a:endParaRPr lang="en-US"/>
          </a:p>
        </p:txBody>
      </p:sp>
      <p:pic>
        <p:nvPicPr>
          <p:cNvPr id="8196" name="Picture 4" descr="Image result for human vs chimp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953" y="1825625"/>
            <a:ext cx="10088376" cy="462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187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a:t>
            </a:r>
            <a:r>
              <a:rPr lang="en-US" dirty="0" err="1"/>
              <a:t>Catarrhini</a:t>
            </a:r>
            <a:endParaRPr lang="en-US" dirty="0"/>
          </a:p>
        </p:txBody>
      </p:sp>
      <p:sp>
        <p:nvSpPr>
          <p:cNvPr id="3" name="Content Placeholder 2"/>
          <p:cNvSpPr>
            <a:spLocks noGrp="1"/>
          </p:cNvSpPr>
          <p:nvPr>
            <p:ph idx="1"/>
          </p:nvPr>
        </p:nvSpPr>
        <p:spPr/>
        <p:txBody>
          <a:bodyPr/>
          <a:lstStyle/>
          <a:p>
            <a:endParaRPr lang="en-US"/>
          </a:p>
        </p:txBody>
      </p:sp>
      <p:pic>
        <p:nvPicPr>
          <p:cNvPr id="14338" name="Picture 2" descr="Image result for innervation of laryngeal mus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588" y="2125355"/>
            <a:ext cx="7322993" cy="402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56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 Over 40% of all mammals!</a:t>
            </a:r>
          </a:p>
        </p:txBody>
      </p:sp>
      <p:sp>
        <p:nvSpPr>
          <p:cNvPr id="3" name="Content Placeholder 2"/>
          <p:cNvSpPr>
            <a:spLocks noGrp="1"/>
          </p:cNvSpPr>
          <p:nvPr>
            <p:ph idx="1"/>
          </p:nvPr>
        </p:nvSpPr>
        <p:spPr/>
        <p:txBody>
          <a:bodyPr/>
          <a:lstStyle/>
          <a:p>
            <a:endParaRPr lang="en-US"/>
          </a:p>
        </p:txBody>
      </p:sp>
      <p:pic>
        <p:nvPicPr>
          <p:cNvPr id="16388" name="Picture 4" descr="Image result for RABBIT pi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3218" y="0"/>
            <a:ext cx="3068782" cy="239384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Image result for rodent d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00287"/>
            <a:ext cx="12192000" cy="455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37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Lagomorpha</a:t>
            </a:r>
            <a:r>
              <a:rPr lang="en-US" dirty="0"/>
              <a:t> (~70 species)</a:t>
            </a:r>
          </a:p>
        </p:txBody>
      </p:sp>
      <p:sp>
        <p:nvSpPr>
          <p:cNvPr id="3" name="Content Placeholder 2"/>
          <p:cNvSpPr>
            <a:spLocks noGrp="1"/>
          </p:cNvSpPr>
          <p:nvPr>
            <p:ph idx="1"/>
          </p:nvPr>
        </p:nvSpPr>
        <p:spPr/>
        <p:txBody>
          <a:bodyPr/>
          <a:lstStyle/>
          <a:p>
            <a:r>
              <a:rPr lang="en-US" dirty="0"/>
              <a:t>Rabbits &amp; </a:t>
            </a:r>
            <a:r>
              <a:rPr lang="en-US" dirty="0" err="1"/>
              <a:t>Pikas</a:t>
            </a:r>
            <a:endParaRPr lang="en-US" dirty="0"/>
          </a:p>
        </p:txBody>
      </p:sp>
      <p:pic>
        <p:nvPicPr>
          <p:cNvPr id="10242" name="Picture 2" descr="Image result for RABBIT pi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694" y="2878349"/>
            <a:ext cx="5811134" cy="387408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rabbit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95" y="2878349"/>
            <a:ext cx="5810733" cy="39796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pik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587" y="365125"/>
            <a:ext cx="3285241" cy="246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1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Lagomorpha</a:t>
            </a:r>
            <a:r>
              <a:rPr lang="en-US" dirty="0"/>
              <a:t> (~70 species)</a:t>
            </a:r>
          </a:p>
        </p:txBody>
      </p:sp>
      <p:sp>
        <p:nvSpPr>
          <p:cNvPr id="3" name="Content Placeholder 2"/>
          <p:cNvSpPr>
            <a:spLocks noGrp="1"/>
          </p:cNvSpPr>
          <p:nvPr>
            <p:ph idx="1"/>
          </p:nvPr>
        </p:nvSpPr>
        <p:spPr/>
        <p:txBody>
          <a:bodyPr/>
          <a:lstStyle/>
          <a:p>
            <a:endParaRPr lang="en-US"/>
          </a:p>
        </p:txBody>
      </p:sp>
      <p:pic>
        <p:nvPicPr>
          <p:cNvPr id="10246" name="Picture 6" descr="Image result for lagomorpha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79" y="1992197"/>
            <a:ext cx="5165494" cy="387412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lagomorpha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769" y="1989544"/>
            <a:ext cx="5169031" cy="387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654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Image result for kangaroo r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710" y="4136149"/>
            <a:ext cx="4992482" cy="26151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Glires</a:t>
            </a:r>
            <a:r>
              <a:rPr lang="en-US" dirty="0"/>
              <a:t>: </a:t>
            </a:r>
            <a:r>
              <a:rPr lang="en-US" dirty="0" err="1"/>
              <a:t>Rodentia</a:t>
            </a:r>
            <a:r>
              <a:rPr lang="en-US" dirty="0"/>
              <a:t> (2,500+ </a:t>
            </a:r>
            <a:r>
              <a:rPr lang="en-US" dirty="0" err="1"/>
              <a:t>sp</a:t>
            </a:r>
            <a:r>
              <a:rPr lang="en-US" dirty="0"/>
              <a:t>)</a:t>
            </a:r>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0242" name="Picture 2" descr="Image result for species of rod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10" y="4085788"/>
            <a:ext cx="4225615" cy="260769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mara rod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023" y="1650817"/>
            <a:ext cx="3870691" cy="235039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porcup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210" y="1640327"/>
            <a:ext cx="3954582" cy="236088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flying squirr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0743" y="1640327"/>
            <a:ext cx="3028396" cy="2261038"/>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bea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6076" y="3950851"/>
            <a:ext cx="2680093" cy="2692275"/>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peromyscu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9206" y="82908"/>
            <a:ext cx="2317747" cy="1518524"/>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Image result for wild hams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5876" y="98207"/>
            <a:ext cx="1710199" cy="146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25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1266" name="Picture 2" descr="Rodent r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277" y="1375550"/>
            <a:ext cx="10222523" cy="534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24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Image result for rodent evergrowing incis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735" y="944881"/>
            <a:ext cx="7227454" cy="3180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0248" name="Picture 8" descr="Image result for rodent jaw morph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756" y="4124960"/>
            <a:ext cx="6057704" cy="232212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Image result for rodent evergrowing incis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 y="2407919"/>
            <a:ext cx="5811843" cy="435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446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Words>
  <Application>Microsoft Office PowerPoint</Application>
  <PresentationFormat>Widescreen</PresentationFormat>
  <Paragraphs>33</Paragraphs>
  <Slides>19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PowerPoint Presentation</vt:lpstr>
      <vt:lpstr>Archonta: Primates! Haplorrhini: Catarrhini</vt:lpstr>
      <vt:lpstr>Archonta: Primates! Haplorrhini: Catarrhini</vt:lpstr>
      <vt:lpstr>Glires – Over 40% of all mammals!</vt:lpstr>
      <vt:lpstr>Glires: Lagomorpha (~70 species)</vt:lpstr>
      <vt:lpstr>Glires: Lagomorpha (~70 species)</vt:lpstr>
      <vt:lpstr>Glires: Rodentia (2,500+ sp)</vt:lpstr>
      <vt:lpstr>Glires: Rodentia</vt:lpstr>
      <vt:lpstr>Glires: Rodentia</vt:lpstr>
      <vt:lpstr>Glires: Rodentia</vt:lpstr>
      <vt:lpstr>Glires: Rodentia</vt:lpstr>
      <vt:lpstr>Glires: Rodentia</vt:lpstr>
      <vt:lpstr>Glires: Rodentia</vt:lpstr>
      <vt:lpstr>Glires: Rodentia</vt:lpstr>
      <vt:lpstr>Glires: Rodentia</vt:lpstr>
      <vt:lpstr>Glires: Rodentia</vt:lpstr>
      <vt:lpstr>Glires: Rodentia</vt:lpstr>
      <vt:lpstr>PowerPoint Presentation</vt:lpstr>
      <vt:lpstr>“Shrews”: A Return to 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Mitchell</dc:creator>
  <cp:lastModifiedBy>Jonathan Mitchell</cp:lastModifiedBy>
  <cp:revision>1</cp:revision>
  <dcterms:created xsi:type="dcterms:W3CDTF">2020-11-20T14:57:29Z</dcterms:created>
  <dcterms:modified xsi:type="dcterms:W3CDTF">2020-11-20T14:57:48Z</dcterms:modified>
</cp:coreProperties>
</file>